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DM Sans" pitchFamily="2" charset="0"/>
      <p:regular r:id="rId16"/>
    </p:embeddedFont>
    <p:embeddedFont>
      <p:font typeface="DM Sans Bold" charset="0"/>
      <p:regular r:id="rId17"/>
    </p:embeddedFont>
    <p:embeddedFont>
      <p:font typeface="DM Sans Italics" panose="020B0604020202020204" charset="0"/>
      <p:regular r:id="rId18"/>
    </p:embeddedFont>
    <p:embeddedFont>
      <p:font typeface="Montserrat Classic" panose="020B0604020202020204" charset="0"/>
      <p:regular r:id="rId19"/>
    </p:embeddedFont>
    <p:embeddedFont>
      <p:font typeface="Montserrat Classic Bold" panose="020B0604020202020204" charset="0"/>
      <p:regular r:id="rId20"/>
    </p:embeddedFont>
    <p:embeddedFont>
      <p:font typeface="Oswald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6253" y="-9525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236347" y="2293897"/>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4450110" y="-890245"/>
            <a:ext cx="3837890" cy="3837890"/>
          </a:xfrm>
          <a:custGeom>
            <a:avLst/>
            <a:gdLst/>
            <a:ahLst/>
            <a:cxnLst/>
            <a:rect l="l" t="t" r="r" b="b"/>
            <a:pathLst>
              <a:path w="3837890" h="3837890">
                <a:moveTo>
                  <a:pt x="0" y="0"/>
                </a:moveTo>
                <a:lnTo>
                  <a:pt x="3837890" y="0"/>
                </a:lnTo>
                <a:lnTo>
                  <a:pt x="3837890" y="3837890"/>
                </a:lnTo>
                <a:lnTo>
                  <a:pt x="0" y="3837890"/>
                </a:lnTo>
                <a:lnTo>
                  <a:pt x="0" y="0"/>
                </a:lnTo>
                <a:close/>
              </a:path>
            </a:pathLst>
          </a:custGeom>
          <a:blipFill>
            <a:blip r:embed="rId5"/>
            <a:stretch>
              <a:fillRect/>
            </a:stretch>
          </a:blipFill>
        </p:spPr>
      </p:sp>
      <p:sp>
        <p:nvSpPr>
          <p:cNvPr id="9" name="TextBox 9"/>
          <p:cNvSpPr txBox="1"/>
          <p:nvPr/>
        </p:nvSpPr>
        <p:spPr>
          <a:xfrm>
            <a:off x="4372600" y="3393385"/>
            <a:ext cx="9815307" cy="2766619"/>
          </a:xfrm>
          <a:prstGeom prst="rect">
            <a:avLst/>
          </a:prstGeom>
        </p:spPr>
        <p:txBody>
          <a:bodyPr lIns="0" tIns="0" rIns="0" bIns="0" rtlCol="0" anchor="t">
            <a:spAutoFit/>
          </a:bodyPr>
          <a:lstStyle/>
          <a:p>
            <a:pPr algn="ctr">
              <a:lnSpc>
                <a:spcPts val="22684"/>
              </a:lnSpc>
            </a:pPr>
            <a:r>
              <a:rPr lang="en-US" sz="16437" b="1" spc="1610">
                <a:solidFill>
                  <a:srgbClr val="231F20"/>
                </a:solidFill>
                <a:latin typeface="Oswald Bold"/>
                <a:ea typeface="Oswald Bold"/>
                <a:cs typeface="Oswald Bold"/>
                <a:sym typeface="Oswald Bold"/>
              </a:rPr>
              <a:t>ROUND 3</a:t>
            </a:r>
          </a:p>
        </p:txBody>
      </p:sp>
      <p:sp>
        <p:nvSpPr>
          <p:cNvPr id="10" name="TextBox 10"/>
          <p:cNvSpPr txBox="1"/>
          <p:nvPr/>
        </p:nvSpPr>
        <p:spPr>
          <a:xfrm>
            <a:off x="4236347" y="2482708"/>
            <a:ext cx="9815307" cy="1186902"/>
          </a:xfrm>
          <a:prstGeom prst="rect">
            <a:avLst/>
          </a:prstGeom>
        </p:spPr>
        <p:txBody>
          <a:bodyPr lIns="0" tIns="0" rIns="0" bIns="0" rtlCol="0" anchor="t">
            <a:spAutoFit/>
          </a:bodyPr>
          <a:lstStyle/>
          <a:p>
            <a:pPr algn="ctr">
              <a:lnSpc>
                <a:spcPts val="9748"/>
              </a:lnSpc>
            </a:pPr>
            <a:r>
              <a:rPr lang="en-US" sz="7063" b="1" spc="692">
                <a:solidFill>
                  <a:srgbClr val="231F20"/>
                </a:solidFill>
                <a:latin typeface="Oswald Bold"/>
                <a:ea typeface="Oswald Bold"/>
                <a:cs typeface="Oswald Bold"/>
                <a:sym typeface="Oswald Bold"/>
              </a:rPr>
              <a:t>CRACK THE CASE</a:t>
            </a:r>
          </a:p>
        </p:txBody>
      </p:sp>
      <p:sp>
        <p:nvSpPr>
          <p:cNvPr id="11" name="TextBox 11"/>
          <p:cNvSpPr txBox="1"/>
          <p:nvPr/>
        </p:nvSpPr>
        <p:spPr>
          <a:xfrm>
            <a:off x="2083748" y="6880785"/>
            <a:ext cx="13530074" cy="553212"/>
          </a:xfrm>
          <a:prstGeom prst="rect">
            <a:avLst/>
          </a:prstGeom>
        </p:spPr>
        <p:txBody>
          <a:bodyPr lIns="0" tIns="0" rIns="0" bIns="0" rtlCol="0" anchor="t">
            <a:spAutoFit/>
          </a:bodyPr>
          <a:lstStyle/>
          <a:p>
            <a:pPr marL="0" lvl="0" indent="0" algn="ctr">
              <a:lnSpc>
                <a:spcPts val="4553"/>
              </a:lnSpc>
              <a:spcBef>
                <a:spcPct val="0"/>
              </a:spcBef>
            </a:pPr>
            <a:r>
              <a:rPr lang="en-US" sz="3299" b="1" u="none" strike="noStrike" spc="174">
                <a:solidFill>
                  <a:srgbClr val="231F20"/>
                </a:solidFill>
                <a:latin typeface="Montserrat Classic Bold"/>
                <a:ea typeface="Montserrat Classic Bold"/>
                <a:cs typeface="Montserrat Classic Bold"/>
                <a:sym typeface="Montserrat Classic Bold"/>
              </a:rPr>
              <a:t>TEAM NAME- TCS (TELIARGANJ CONSULTANCY SERVICE)</a:t>
            </a:r>
          </a:p>
        </p:txBody>
      </p:sp>
      <p:sp>
        <p:nvSpPr>
          <p:cNvPr id="12" name="TextBox 12"/>
          <p:cNvSpPr txBox="1"/>
          <p:nvPr/>
        </p:nvSpPr>
        <p:spPr>
          <a:xfrm>
            <a:off x="4811631" y="7974298"/>
            <a:ext cx="12848809" cy="1560195"/>
          </a:xfrm>
          <a:prstGeom prst="rect">
            <a:avLst/>
          </a:prstGeom>
        </p:spPr>
        <p:txBody>
          <a:bodyPr lIns="0" tIns="0" rIns="0" bIns="0" rtlCol="0" anchor="t">
            <a:spAutoFit/>
          </a:bodyPr>
          <a:lstStyle/>
          <a:p>
            <a:pPr algn="ctr">
              <a:lnSpc>
                <a:spcPts val="4140"/>
              </a:lnSpc>
            </a:pPr>
            <a:r>
              <a:rPr lang="en-US" sz="3000" spc="159" dirty="0">
                <a:solidFill>
                  <a:srgbClr val="231F20"/>
                </a:solidFill>
                <a:latin typeface="Montserrat Classic"/>
                <a:ea typeface="Montserrat Classic"/>
                <a:cs typeface="Montserrat Classic"/>
                <a:sym typeface="Montserrat Classic"/>
              </a:rPr>
              <a:t> </a:t>
            </a:r>
          </a:p>
          <a:p>
            <a:pPr algn="r">
              <a:lnSpc>
                <a:spcPts val="4140"/>
              </a:lnSpc>
            </a:pPr>
            <a:r>
              <a:rPr lang="en-US" sz="3000" spc="159" dirty="0">
                <a:solidFill>
                  <a:srgbClr val="231F20"/>
                </a:solidFill>
                <a:latin typeface="Montserrat Classic"/>
                <a:ea typeface="Montserrat Classic"/>
                <a:cs typeface="Montserrat Classic"/>
                <a:sym typeface="Montserrat Classic"/>
              </a:rPr>
              <a:t>SIDDHI TANEJA(20226141)</a:t>
            </a:r>
          </a:p>
          <a:p>
            <a:pPr marL="0" lvl="0" indent="0" algn="ctr">
              <a:lnSpc>
                <a:spcPts val="4140"/>
              </a:lnSpc>
              <a:spcBef>
                <a:spcPct val="0"/>
              </a:spcBef>
            </a:pPr>
            <a:r>
              <a:rPr lang="en-US" sz="3000" spc="159" dirty="0">
                <a:solidFill>
                  <a:srgbClr val="231F20"/>
                </a:solidFill>
                <a:latin typeface="Montserrat Classic"/>
                <a:ea typeface="Montserrat Classic"/>
                <a:cs typeface="Montserrat Classic"/>
                <a:sym typeface="Montserrat Classic"/>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1973934"/>
            <a:chOff x="0" y="0"/>
            <a:chExt cx="4816593" cy="519884"/>
          </a:xfrm>
        </p:grpSpPr>
        <p:sp>
          <p:nvSpPr>
            <p:cNvPr id="4" name="Freeform 4"/>
            <p:cNvSpPr/>
            <p:nvPr/>
          </p:nvSpPr>
          <p:spPr>
            <a:xfrm>
              <a:off x="0" y="0"/>
              <a:ext cx="4816592" cy="519884"/>
            </a:xfrm>
            <a:custGeom>
              <a:avLst/>
              <a:gdLst/>
              <a:ahLst/>
              <a:cxnLst/>
              <a:rect l="l" t="t" r="r" b="b"/>
              <a:pathLst>
                <a:path w="4816592" h="519884">
                  <a:moveTo>
                    <a:pt x="0" y="0"/>
                  </a:moveTo>
                  <a:lnTo>
                    <a:pt x="4816592" y="0"/>
                  </a:lnTo>
                  <a:lnTo>
                    <a:pt x="4816592" y="519884"/>
                  </a:lnTo>
                  <a:lnTo>
                    <a:pt x="0" y="519884"/>
                  </a:lnTo>
                  <a:close/>
                </a:path>
              </a:pathLst>
            </a:custGeom>
            <a:solidFill>
              <a:srgbClr val="1A1A1A"/>
            </a:solidFill>
          </p:spPr>
        </p:sp>
        <p:sp>
          <p:nvSpPr>
            <p:cNvPr id="5" name="TextBox 5"/>
            <p:cNvSpPr txBox="1"/>
            <p:nvPr/>
          </p:nvSpPr>
          <p:spPr>
            <a:xfrm>
              <a:off x="0" y="-19050"/>
              <a:ext cx="4816593" cy="5389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5564917" y="3061166"/>
            <a:ext cx="6179750" cy="6197134"/>
          </a:xfrm>
          <a:custGeom>
            <a:avLst/>
            <a:gdLst/>
            <a:ahLst/>
            <a:cxnLst/>
            <a:rect l="l" t="t" r="r" b="b"/>
            <a:pathLst>
              <a:path w="6179750" h="6197134">
                <a:moveTo>
                  <a:pt x="0" y="0"/>
                </a:moveTo>
                <a:lnTo>
                  <a:pt x="6179751" y="0"/>
                </a:lnTo>
                <a:lnTo>
                  <a:pt x="6179751" y="6197134"/>
                </a:lnTo>
                <a:lnTo>
                  <a:pt x="0" y="6197134"/>
                </a:lnTo>
                <a:lnTo>
                  <a:pt x="0" y="0"/>
                </a:lnTo>
                <a:close/>
              </a:path>
            </a:pathLst>
          </a:custGeom>
          <a:blipFill>
            <a:blip r:embed="rId5"/>
            <a:stretch>
              <a:fillRect/>
            </a:stretch>
          </a:blipFill>
        </p:spPr>
      </p:sp>
      <p:sp>
        <p:nvSpPr>
          <p:cNvPr id="9" name="Freeform 9"/>
          <p:cNvSpPr/>
          <p:nvPr/>
        </p:nvSpPr>
        <p:spPr>
          <a:xfrm>
            <a:off x="11947820" y="3086100"/>
            <a:ext cx="6106918" cy="6185661"/>
          </a:xfrm>
          <a:custGeom>
            <a:avLst/>
            <a:gdLst/>
            <a:ahLst/>
            <a:cxnLst/>
            <a:rect l="l" t="t" r="r" b="b"/>
            <a:pathLst>
              <a:path w="6106918" h="6185661">
                <a:moveTo>
                  <a:pt x="0" y="0"/>
                </a:moveTo>
                <a:lnTo>
                  <a:pt x="6106918" y="0"/>
                </a:lnTo>
                <a:lnTo>
                  <a:pt x="6106918" y="6185661"/>
                </a:lnTo>
                <a:lnTo>
                  <a:pt x="0" y="6185661"/>
                </a:lnTo>
                <a:lnTo>
                  <a:pt x="0" y="0"/>
                </a:lnTo>
                <a:close/>
              </a:path>
            </a:pathLst>
          </a:custGeom>
          <a:blipFill>
            <a:blip r:embed="rId6"/>
            <a:stretch>
              <a:fillRect/>
            </a:stretch>
          </a:blipFill>
        </p:spPr>
      </p:sp>
      <p:sp>
        <p:nvSpPr>
          <p:cNvPr id="10" name="Freeform 10"/>
          <p:cNvSpPr/>
          <p:nvPr/>
        </p:nvSpPr>
        <p:spPr>
          <a:xfrm>
            <a:off x="171429" y="4254820"/>
            <a:ext cx="5193463" cy="3809825"/>
          </a:xfrm>
          <a:custGeom>
            <a:avLst/>
            <a:gdLst/>
            <a:ahLst/>
            <a:cxnLst/>
            <a:rect l="l" t="t" r="r" b="b"/>
            <a:pathLst>
              <a:path w="5193463" h="3809825">
                <a:moveTo>
                  <a:pt x="0" y="0"/>
                </a:moveTo>
                <a:lnTo>
                  <a:pt x="5193463" y="0"/>
                </a:lnTo>
                <a:lnTo>
                  <a:pt x="5193463" y="3809826"/>
                </a:lnTo>
                <a:lnTo>
                  <a:pt x="0" y="3809826"/>
                </a:lnTo>
                <a:lnTo>
                  <a:pt x="0" y="0"/>
                </a:lnTo>
                <a:close/>
              </a:path>
            </a:pathLst>
          </a:custGeom>
          <a:blipFill>
            <a:blip r:embed="rId7"/>
            <a:stretch>
              <a:fillRect l="-4545" r="-12936"/>
            </a:stretch>
          </a:blipFill>
        </p:spPr>
      </p:sp>
      <p:sp>
        <p:nvSpPr>
          <p:cNvPr id="11" name="TextBox 11"/>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1973934"/>
            <a:chOff x="0" y="0"/>
            <a:chExt cx="4816593" cy="519884"/>
          </a:xfrm>
        </p:grpSpPr>
        <p:sp>
          <p:nvSpPr>
            <p:cNvPr id="4" name="Freeform 4"/>
            <p:cNvSpPr/>
            <p:nvPr/>
          </p:nvSpPr>
          <p:spPr>
            <a:xfrm>
              <a:off x="0" y="0"/>
              <a:ext cx="4816592" cy="519884"/>
            </a:xfrm>
            <a:custGeom>
              <a:avLst/>
              <a:gdLst/>
              <a:ahLst/>
              <a:cxnLst/>
              <a:rect l="l" t="t" r="r" b="b"/>
              <a:pathLst>
                <a:path w="4816592" h="519884">
                  <a:moveTo>
                    <a:pt x="0" y="0"/>
                  </a:moveTo>
                  <a:lnTo>
                    <a:pt x="4816592" y="0"/>
                  </a:lnTo>
                  <a:lnTo>
                    <a:pt x="4816592" y="519884"/>
                  </a:lnTo>
                  <a:lnTo>
                    <a:pt x="0" y="519884"/>
                  </a:lnTo>
                  <a:close/>
                </a:path>
              </a:pathLst>
            </a:custGeom>
            <a:solidFill>
              <a:srgbClr val="1A1A1A"/>
            </a:solidFill>
          </p:spPr>
        </p:sp>
        <p:sp>
          <p:nvSpPr>
            <p:cNvPr id="5" name="TextBox 5"/>
            <p:cNvSpPr txBox="1"/>
            <p:nvPr/>
          </p:nvSpPr>
          <p:spPr>
            <a:xfrm>
              <a:off x="0" y="-19050"/>
              <a:ext cx="4816593" cy="5389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5176545" y="2970777"/>
            <a:ext cx="6507505" cy="6103655"/>
          </a:xfrm>
          <a:custGeom>
            <a:avLst/>
            <a:gdLst/>
            <a:ahLst/>
            <a:cxnLst/>
            <a:rect l="l" t="t" r="r" b="b"/>
            <a:pathLst>
              <a:path w="6507505" h="6103655">
                <a:moveTo>
                  <a:pt x="0" y="0"/>
                </a:moveTo>
                <a:lnTo>
                  <a:pt x="6507506" y="0"/>
                </a:lnTo>
                <a:lnTo>
                  <a:pt x="6507506" y="6103655"/>
                </a:lnTo>
                <a:lnTo>
                  <a:pt x="0" y="6103655"/>
                </a:lnTo>
                <a:lnTo>
                  <a:pt x="0" y="0"/>
                </a:lnTo>
                <a:close/>
              </a:path>
            </a:pathLst>
          </a:custGeom>
          <a:blipFill>
            <a:blip r:embed="rId5"/>
            <a:stretch>
              <a:fillRect/>
            </a:stretch>
          </a:blipFill>
        </p:spPr>
      </p:sp>
      <p:sp>
        <p:nvSpPr>
          <p:cNvPr id="9" name="Freeform 9"/>
          <p:cNvSpPr/>
          <p:nvPr/>
        </p:nvSpPr>
        <p:spPr>
          <a:xfrm>
            <a:off x="11926912" y="2879206"/>
            <a:ext cx="6099513" cy="6195226"/>
          </a:xfrm>
          <a:custGeom>
            <a:avLst/>
            <a:gdLst/>
            <a:ahLst/>
            <a:cxnLst/>
            <a:rect l="l" t="t" r="r" b="b"/>
            <a:pathLst>
              <a:path w="6099513" h="6195226">
                <a:moveTo>
                  <a:pt x="0" y="0"/>
                </a:moveTo>
                <a:lnTo>
                  <a:pt x="6099513" y="0"/>
                </a:lnTo>
                <a:lnTo>
                  <a:pt x="6099513" y="6195226"/>
                </a:lnTo>
                <a:lnTo>
                  <a:pt x="0" y="6195226"/>
                </a:lnTo>
                <a:lnTo>
                  <a:pt x="0" y="0"/>
                </a:lnTo>
                <a:close/>
              </a:path>
            </a:pathLst>
          </a:custGeom>
          <a:blipFill>
            <a:blip r:embed="rId6"/>
            <a:stretch>
              <a:fillRect/>
            </a:stretch>
          </a:blipFill>
        </p:spPr>
      </p:sp>
      <p:sp>
        <p:nvSpPr>
          <p:cNvPr id="10" name="Freeform 10"/>
          <p:cNvSpPr/>
          <p:nvPr/>
        </p:nvSpPr>
        <p:spPr>
          <a:xfrm>
            <a:off x="112244" y="4048260"/>
            <a:ext cx="4826176" cy="3948690"/>
          </a:xfrm>
          <a:custGeom>
            <a:avLst/>
            <a:gdLst/>
            <a:ahLst/>
            <a:cxnLst/>
            <a:rect l="l" t="t" r="r" b="b"/>
            <a:pathLst>
              <a:path w="4826176" h="3948690">
                <a:moveTo>
                  <a:pt x="0" y="0"/>
                </a:moveTo>
                <a:lnTo>
                  <a:pt x="4826176" y="0"/>
                </a:lnTo>
                <a:lnTo>
                  <a:pt x="4826176" y="3948689"/>
                </a:lnTo>
                <a:lnTo>
                  <a:pt x="0" y="3948689"/>
                </a:lnTo>
                <a:lnTo>
                  <a:pt x="0" y="0"/>
                </a:lnTo>
                <a:close/>
              </a:path>
            </a:pathLst>
          </a:custGeom>
          <a:blipFill>
            <a:blip r:embed="rId7"/>
            <a:stretch>
              <a:fillRect/>
            </a:stretch>
          </a:blipFill>
        </p:spPr>
      </p:sp>
      <p:sp>
        <p:nvSpPr>
          <p:cNvPr id="11" name="TextBox 11"/>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1973934"/>
            <a:chOff x="0" y="0"/>
            <a:chExt cx="4816593" cy="519884"/>
          </a:xfrm>
        </p:grpSpPr>
        <p:sp>
          <p:nvSpPr>
            <p:cNvPr id="4" name="Freeform 4"/>
            <p:cNvSpPr/>
            <p:nvPr/>
          </p:nvSpPr>
          <p:spPr>
            <a:xfrm>
              <a:off x="0" y="0"/>
              <a:ext cx="4816592" cy="519884"/>
            </a:xfrm>
            <a:custGeom>
              <a:avLst/>
              <a:gdLst/>
              <a:ahLst/>
              <a:cxnLst/>
              <a:rect l="l" t="t" r="r" b="b"/>
              <a:pathLst>
                <a:path w="4816592" h="519884">
                  <a:moveTo>
                    <a:pt x="0" y="0"/>
                  </a:moveTo>
                  <a:lnTo>
                    <a:pt x="4816592" y="0"/>
                  </a:lnTo>
                  <a:lnTo>
                    <a:pt x="4816592" y="519884"/>
                  </a:lnTo>
                  <a:lnTo>
                    <a:pt x="0" y="519884"/>
                  </a:lnTo>
                  <a:close/>
                </a:path>
              </a:pathLst>
            </a:custGeom>
            <a:solidFill>
              <a:srgbClr val="1A1A1A"/>
            </a:solidFill>
          </p:spPr>
        </p:sp>
        <p:sp>
          <p:nvSpPr>
            <p:cNvPr id="5" name="TextBox 5"/>
            <p:cNvSpPr txBox="1"/>
            <p:nvPr/>
          </p:nvSpPr>
          <p:spPr>
            <a:xfrm>
              <a:off x="0" y="-19050"/>
              <a:ext cx="4816593" cy="5389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665949" y="2359470"/>
            <a:ext cx="7800265" cy="3932544"/>
          </a:xfrm>
          <a:custGeom>
            <a:avLst/>
            <a:gdLst/>
            <a:ahLst/>
            <a:cxnLst/>
            <a:rect l="l" t="t" r="r" b="b"/>
            <a:pathLst>
              <a:path w="7800265" h="3932544">
                <a:moveTo>
                  <a:pt x="0" y="0"/>
                </a:moveTo>
                <a:lnTo>
                  <a:pt x="7800265" y="0"/>
                </a:lnTo>
                <a:lnTo>
                  <a:pt x="7800265" y="3932543"/>
                </a:lnTo>
                <a:lnTo>
                  <a:pt x="0" y="3932543"/>
                </a:lnTo>
                <a:lnTo>
                  <a:pt x="0" y="0"/>
                </a:lnTo>
                <a:close/>
              </a:path>
            </a:pathLst>
          </a:custGeom>
          <a:blipFill>
            <a:blip r:embed="rId5"/>
            <a:stretch>
              <a:fillRect/>
            </a:stretch>
          </a:blipFill>
        </p:spPr>
      </p:sp>
      <p:sp>
        <p:nvSpPr>
          <p:cNvPr id="9" name="Freeform 9"/>
          <p:cNvSpPr/>
          <p:nvPr/>
        </p:nvSpPr>
        <p:spPr>
          <a:xfrm>
            <a:off x="9444703" y="2359470"/>
            <a:ext cx="8012637" cy="7234267"/>
          </a:xfrm>
          <a:custGeom>
            <a:avLst/>
            <a:gdLst/>
            <a:ahLst/>
            <a:cxnLst/>
            <a:rect l="l" t="t" r="r" b="b"/>
            <a:pathLst>
              <a:path w="8012637" h="7234267">
                <a:moveTo>
                  <a:pt x="0" y="0"/>
                </a:moveTo>
                <a:lnTo>
                  <a:pt x="8012637" y="0"/>
                </a:lnTo>
                <a:lnTo>
                  <a:pt x="8012637" y="7234267"/>
                </a:lnTo>
                <a:lnTo>
                  <a:pt x="0" y="7234267"/>
                </a:lnTo>
                <a:lnTo>
                  <a:pt x="0" y="0"/>
                </a:lnTo>
                <a:close/>
              </a:path>
            </a:pathLst>
          </a:custGeom>
          <a:blipFill>
            <a:blip r:embed="rId6"/>
            <a:stretch>
              <a:fillRect/>
            </a:stretch>
          </a:blipFill>
        </p:spPr>
      </p:sp>
      <p:sp>
        <p:nvSpPr>
          <p:cNvPr id="10" name="TextBox 10"/>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1973934"/>
            <a:chOff x="0" y="0"/>
            <a:chExt cx="4816593" cy="519884"/>
          </a:xfrm>
        </p:grpSpPr>
        <p:sp>
          <p:nvSpPr>
            <p:cNvPr id="4" name="Freeform 4"/>
            <p:cNvSpPr/>
            <p:nvPr/>
          </p:nvSpPr>
          <p:spPr>
            <a:xfrm>
              <a:off x="0" y="0"/>
              <a:ext cx="4816592" cy="519884"/>
            </a:xfrm>
            <a:custGeom>
              <a:avLst/>
              <a:gdLst/>
              <a:ahLst/>
              <a:cxnLst/>
              <a:rect l="l" t="t" r="r" b="b"/>
              <a:pathLst>
                <a:path w="4816592" h="519884">
                  <a:moveTo>
                    <a:pt x="0" y="0"/>
                  </a:moveTo>
                  <a:lnTo>
                    <a:pt x="4816592" y="0"/>
                  </a:lnTo>
                  <a:lnTo>
                    <a:pt x="4816592" y="519884"/>
                  </a:lnTo>
                  <a:lnTo>
                    <a:pt x="0" y="519884"/>
                  </a:lnTo>
                  <a:close/>
                </a:path>
              </a:pathLst>
            </a:custGeom>
            <a:solidFill>
              <a:srgbClr val="1A1A1A"/>
            </a:solidFill>
          </p:spPr>
        </p:sp>
        <p:sp>
          <p:nvSpPr>
            <p:cNvPr id="5" name="TextBox 5"/>
            <p:cNvSpPr txBox="1"/>
            <p:nvPr/>
          </p:nvSpPr>
          <p:spPr>
            <a:xfrm>
              <a:off x="0" y="-19050"/>
              <a:ext cx="4816593" cy="5389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106125" y="2193800"/>
            <a:ext cx="14075751" cy="7776852"/>
          </a:xfrm>
          <a:custGeom>
            <a:avLst/>
            <a:gdLst/>
            <a:ahLst/>
            <a:cxnLst/>
            <a:rect l="l" t="t" r="r" b="b"/>
            <a:pathLst>
              <a:path w="14075751" h="7776852">
                <a:moveTo>
                  <a:pt x="0" y="0"/>
                </a:moveTo>
                <a:lnTo>
                  <a:pt x="14075750" y="0"/>
                </a:lnTo>
                <a:lnTo>
                  <a:pt x="14075750" y="7776852"/>
                </a:lnTo>
                <a:lnTo>
                  <a:pt x="0" y="7776852"/>
                </a:lnTo>
                <a:lnTo>
                  <a:pt x="0" y="0"/>
                </a:lnTo>
                <a:close/>
              </a:path>
            </a:pathLst>
          </a:custGeom>
          <a:blipFill>
            <a:blip r:embed="rId5"/>
            <a:stretch>
              <a:fillRect/>
            </a:stretch>
          </a:blipFill>
        </p:spPr>
      </p:sp>
      <p:sp>
        <p:nvSpPr>
          <p:cNvPr id="9" name="TextBox 9"/>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9333309" y="-9687547"/>
            <a:ext cx="24036383" cy="24664199"/>
          </a:xfrm>
          <a:custGeom>
            <a:avLst/>
            <a:gdLst/>
            <a:ahLst/>
            <a:cxnLst/>
            <a:rect l="l" t="t" r="r" b="b"/>
            <a:pathLst>
              <a:path w="24036383" h="24664199">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61733" y="5500861"/>
            <a:ext cx="6065708" cy="1835150"/>
          </a:xfrm>
          <a:prstGeom prst="rect">
            <a:avLst/>
          </a:prstGeom>
        </p:spPr>
        <p:txBody>
          <a:bodyPr lIns="0" tIns="0" rIns="0" bIns="0" rtlCol="0" anchor="t">
            <a:spAutoFit/>
          </a:bodyPr>
          <a:lstStyle/>
          <a:p>
            <a:pPr algn="l">
              <a:lnSpc>
                <a:spcPts val="4899"/>
              </a:lnSpc>
            </a:pPr>
            <a:r>
              <a:rPr lang="en-US" sz="3499" i="1">
                <a:solidFill>
                  <a:srgbClr val="000000"/>
                </a:solidFill>
                <a:latin typeface="DM Sans Italics"/>
                <a:ea typeface="DM Sans Italics"/>
                <a:cs typeface="DM Sans Italics"/>
                <a:sym typeface="DM Sans Italics"/>
              </a:rPr>
              <a:t>Aritra</a:t>
            </a:r>
          </a:p>
          <a:p>
            <a:pPr algn="l">
              <a:lnSpc>
                <a:spcPts val="4899"/>
              </a:lnSpc>
            </a:pPr>
            <a:r>
              <a:rPr lang="en-US" sz="3499" i="1">
                <a:solidFill>
                  <a:srgbClr val="000000"/>
                </a:solidFill>
                <a:latin typeface="DM Sans Italics"/>
                <a:ea typeface="DM Sans Italics"/>
                <a:cs typeface="DM Sans Italics"/>
                <a:sym typeface="DM Sans Italics"/>
              </a:rPr>
              <a:t>Vedang</a:t>
            </a:r>
          </a:p>
          <a:p>
            <a:pPr marL="0" lvl="0" indent="0" algn="l">
              <a:lnSpc>
                <a:spcPts val="4899"/>
              </a:lnSpc>
              <a:spcBef>
                <a:spcPct val="0"/>
              </a:spcBef>
            </a:pPr>
            <a:r>
              <a:rPr lang="en-US" sz="3499" i="1">
                <a:solidFill>
                  <a:srgbClr val="000000"/>
                </a:solidFill>
                <a:latin typeface="DM Sans Italics"/>
                <a:ea typeface="DM Sans Italics"/>
                <a:cs typeface="DM Sans Italics"/>
                <a:sym typeface="DM Sans Italics"/>
              </a:rPr>
              <a:t>Siddhi</a:t>
            </a:r>
          </a:p>
        </p:txBody>
      </p:sp>
      <p:sp>
        <p:nvSpPr>
          <p:cNvPr id="5" name="TextBox 5"/>
          <p:cNvSpPr txBox="1"/>
          <p:nvPr/>
        </p:nvSpPr>
        <p:spPr>
          <a:xfrm>
            <a:off x="1561733" y="2105045"/>
            <a:ext cx="8097687" cy="1594138"/>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THANK YOU!</a:t>
            </a:r>
          </a:p>
        </p:txBody>
      </p:sp>
      <p:sp>
        <p:nvSpPr>
          <p:cNvPr id="6" name="Freeform 6"/>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099922" y="604627"/>
            <a:ext cx="13815649" cy="1350644"/>
          </a:xfrm>
          <a:prstGeom prst="rect">
            <a:avLst/>
          </a:prstGeom>
        </p:spPr>
        <p:txBody>
          <a:bodyPr lIns="0" tIns="0" rIns="0" bIns="0" rtlCol="0" anchor="t">
            <a:spAutoFit/>
          </a:bodyPr>
          <a:lstStyle/>
          <a:p>
            <a:pPr algn="ctr">
              <a:lnSpc>
                <a:spcPts val="11040"/>
              </a:lnSpc>
            </a:pPr>
            <a:r>
              <a:rPr lang="en-US" sz="8000" b="1" spc="784">
                <a:solidFill>
                  <a:srgbClr val="231F20"/>
                </a:solidFill>
                <a:latin typeface="Oswald Bold"/>
                <a:ea typeface="Oswald Bold"/>
                <a:cs typeface="Oswald Bold"/>
                <a:sym typeface="Oswald Bold"/>
              </a:rPr>
              <a:t>PROBLEM STATEMENT</a:t>
            </a:r>
          </a:p>
        </p:txBody>
      </p:sp>
      <p:sp>
        <p:nvSpPr>
          <p:cNvPr id="4" name="Freeform 4"/>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892447" y="2831963"/>
            <a:ext cx="16230600" cy="5227320"/>
          </a:xfrm>
          <a:prstGeom prst="rect">
            <a:avLst/>
          </a:prstGeom>
        </p:spPr>
        <p:txBody>
          <a:bodyPr lIns="0" tIns="0" rIns="0" bIns="0" rtlCol="0" anchor="t">
            <a:spAutoFit/>
          </a:bodyPr>
          <a:lstStyle/>
          <a:p>
            <a:pPr algn="l">
              <a:lnSpc>
                <a:spcPts val="4139"/>
              </a:lnSpc>
            </a:pPr>
            <a:r>
              <a:rPr lang="en-US" sz="2999" spc="293">
                <a:solidFill>
                  <a:srgbClr val="231F20"/>
                </a:solidFill>
                <a:latin typeface="DM Sans"/>
                <a:ea typeface="DM Sans"/>
                <a:cs typeface="DM Sans"/>
                <a:sym typeface="DM Sans"/>
              </a:rPr>
              <a:t>The objective of this Power BI project is to analyze survey responses from the food and beverage industry to gain insights into consumer behavior, preferences, and perceptions. The analysis will help identify key trends, understand brand perception, and explore potential areas for improvement in product offerings and marketing strategies.</a:t>
            </a:r>
          </a:p>
          <a:p>
            <a:pPr algn="l">
              <a:lnSpc>
                <a:spcPts val="4139"/>
              </a:lnSpc>
            </a:pPr>
            <a:endParaRPr lang="en-US" sz="2999" spc="293">
              <a:solidFill>
                <a:srgbClr val="231F20"/>
              </a:solidFill>
              <a:latin typeface="DM Sans"/>
              <a:ea typeface="DM Sans"/>
              <a:cs typeface="DM Sans"/>
              <a:sym typeface="DM Sans"/>
            </a:endParaRPr>
          </a:p>
          <a:p>
            <a:pPr algn="l">
              <a:lnSpc>
                <a:spcPts val="4139"/>
              </a:lnSpc>
            </a:pPr>
            <a:r>
              <a:rPr lang="en-US" sz="2999" b="1" spc="293">
                <a:solidFill>
                  <a:srgbClr val="231F20"/>
                </a:solidFill>
                <a:latin typeface="DM Sans Bold"/>
                <a:ea typeface="DM Sans Bold"/>
                <a:cs typeface="DM Sans Bold"/>
                <a:sym typeface="DM Sans Bold"/>
              </a:rPr>
              <a:t>Datasets</a:t>
            </a:r>
            <a:r>
              <a:rPr lang="en-US" sz="2999" spc="293">
                <a:solidFill>
                  <a:srgbClr val="231F20"/>
                </a:solidFill>
                <a:latin typeface="DM Sans"/>
                <a:ea typeface="DM Sans"/>
                <a:cs typeface="DM Sans"/>
                <a:sym typeface="DM Sans"/>
              </a:rPr>
              <a:t>:</a:t>
            </a:r>
          </a:p>
          <a:p>
            <a:pPr marL="647698" lvl="1" indent="-323849" algn="l">
              <a:lnSpc>
                <a:spcPts val="4139"/>
              </a:lnSpc>
              <a:buAutoNum type="arabicPeriod"/>
            </a:pPr>
            <a:r>
              <a:rPr lang="en-US" sz="2999" spc="293">
                <a:solidFill>
                  <a:srgbClr val="231F20"/>
                </a:solidFill>
                <a:latin typeface="DM Sans"/>
                <a:ea typeface="DM Sans"/>
                <a:cs typeface="DM Sans"/>
                <a:sym typeface="DM Sans"/>
              </a:rPr>
              <a:t> Fact Table: fact_survey_responses</a:t>
            </a:r>
          </a:p>
          <a:p>
            <a:pPr marL="647698" lvl="1" indent="-323849" algn="l">
              <a:lnSpc>
                <a:spcPts val="4139"/>
              </a:lnSpc>
              <a:buAutoNum type="arabicPeriod"/>
            </a:pPr>
            <a:r>
              <a:rPr lang="en-US" sz="2999" spc="293">
                <a:solidFill>
                  <a:srgbClr val="231F20"/>
                </a:solidFill>
                <a:latin typeface="DM Sans"/>
                <a:ea typeface="DM Sans"/>
                <a:cs typeface="DM Sans"/>
                <a:sym typeface="DM Sans"/>
              </a:rPr>
              <a:t> Dimension Table: dim_respondent</a:t>
            </a:r>
          </a:p>
          <a:p>
            <a:pPr marL="647698" lvl="1" indent="-323849" algn="l">
              <a:lnSpc>
                <a:spcPts val="4139"/>
              </a:lnSpc>
              <a:spcBef>
                <a:spcPct val="0"/>
              </a:spcBef>
              <a:buAutoNum type="arabicPeriod"/>
            </a:pPr>
            <a:r>
              <a:rPr lang="en-US" sz="2999" spc="293">
                <a:solidFill>
                  <a:srgbClr val="231F20"/>
                </a:solidFill>
                <a:latin typeface="DM Sans"/>
                <a:ea typeface="DM Sans"/>
                <a:cs typeface="DM Sans"/>
                <a:sym typeface="DM Sans"/>
              </a:rPr>
              <a:t> Dimension Table: dim_cities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7" name="Freeform 7"/>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016532" y="2323731"/>
            <a:ext cx="7943010" cy="5639537"/>
          </a:xfrm>
          <a:custGeom>
            <a:avLst/>
            <a:gdLst/>
            <a:ahLst/>
            <a:cxnLst/>
            <a:rect l="l" t="t" r="r" b="b"/>
            <a:pathLst>
              <a:path w="7943010" h="5639537">
                <a:moveTo>
                  <a:pt x="0" y="0"/>
                </a:moveTo>
                <a:lnTo>
                  <a:pt x="7943011" y="0"/>
                </a:lnTo>
                <a:lnTo>
                  <a:pt x="7943011" y="5639538"/>
                </a:lnTo>
                <a:lnTo>
                  <a:pt x="0" y="5639538"/>
                </a:lnTo>
                <a:lnTo>
                  <a:pt x="0" y="0"/>
                </a:lnTo>
                <a:close/>
              </a:path>
            </a:pathLst>
          </a:custGeom>
          <a:blipFill>
            <a:blip r:embed="rId6"/>
            <a:stretch>
              <a:fillRect/>
            </a:stretch>
          </a:blipFill>
        </p:spPr>
      </p:sp>
      <p:sp>
        <p:nvSpPr>
          <p:cNvPr id="9" name="Freeform 9"/>
          <p:cNvSpPr/>
          <p:nvPr/>
        </p:nvSpPr>
        <p:spPr>
          <a:xfrm>
            <a:off x="544480" y="4076838"/>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3"/>
            <a:stretch>
              <a:fillRect t="-86495"/>
            </a:stretch>
          </a:blipFill>
        </p:spPr>
      </p:sp>
      <p:grpSp>
        <p:nvGrpSpPr>
          <p:cNvPr id="10" name="Group 10"/>
          <p:cNvGrpSpPr/>
          <p:nvPr/>
        </p:nvGrpSpPr>
        <p:grpSpPr>
          <a:xfrm>
            <a:off x="544480" y="2644264"/>
            <a:ext cx="9610044" cy="1948998"/>
            <a:chOff x="0" y="0"/>
            <a:chExt cx="3682024" cy="746746"/>
          </a:xfrm>
        </p:grpSpPr>
        <p:sp>
          <p:nvSpPr>
            <p:cNvPr id="11" name="Freeform 11"/>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2" name="TextBox 12"/>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544480" y="5025405"/>
            <a:ext cx="9610044" cy="1948998"/>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544480" y="3016848"/>
            <a:ext cx="9610044" cy="3869817"/>
          </a:xfrm>
          <a:prstGeom prst="rect">
            <a:avLst/>
          </a:prstGeom>
        </p:spPr>
        <p:txBody>
          <a:bodyPr lIns="0" tIns="0" rIns="0" bIns="0" rtlCol="0" anchor="t">
            <a:spAutoFit/>
          </a:bodyPr>
          <a:lstStyle/>
          <a:p>
            <a:pPr marL="604519" lvl="1" indent="-302260" algn="l">
              <a:lnSpc>
                <a:spcPts val="3863"/>
              </a:lnSpc>
              <a:buAutoNum type="arabicPeriod"/>
            </a:pPr>
            <a:r>
              <a:rPr lang="en-US" sz="2799" spc="274">
                <a:solidFill>
                  <a:srgbClr val="231F20"/>
                </a:solidFill>
                <a:latin typeface="DM Sans"/>
                <a:ea typeface="DM Sans"/>
                <a:cs typeface="DM Sans"/>
                <a:sym typeface="DM Sans"/>
              </a:rPr>
              <a:t> CSV file to excel workbook conversion.</a:t>
            </a:r>
          </a:p>
          <a:p>
            <a:pPr marL="604519" lvl="1" indent="-302260" algn="l">
              <a:lnSpc>
                <a:spcPts val="3863"/>
              </a:lnSpc>
              <a:buAutoNum type="arabicPeriod"/>
            </a:pPr>
            <a:r>
              <a:rPr lang="en-US" sz="2799" spc="274">
                <a:solidFill>
                  <a:srgbClr val="231F20"/>
                </a:solidFill>
                <a:latin typeface="DM Sans"/>
                <a:ea typeface="DM Sans"/>
                <a:cs typeface="DM Sans"/>
                <a:sym typeface="DM Sans"/>
              </a:rPr>
              <a:t> Load Data and Transform.</a:t>
            </a:r>
          </a:p>
          <a:p>
            <a:pPr algn="l">
              <a:lnSpc>
                <a:spcPts val="3863"/>
              </a:lnSpc>
            </a:pPr>
            <a:endParaRPr lang="en-US" sz="2799" spc="274">
              <a:solidFill>
                <a:srgbClr val="231F20"/>
              </a:solidFill>
              <a:latin typeface="DM Sans"/>
              <a:ea typeface="DM Sans"/>
              <a:cs typeface="DM Sans"/>
              <a:sym typeface="DM Sans"/>
            </a:endParaRPr>
          </a:p>
          <a:p>
            <a:pPr algn="l">
              <a:lnSpc>
                <a:spcPts val="3863"/>
              </a:lnSpc>
            </a:pPr>
            <a:endParaRPr lang="en-US" sz="2799" spc="274">
              <a:solidFill>
                <a:srgbClr val="231F20"/>
              </a:solidFill>
              <a:latin typeface="DM Sans"/>
              <a:ea typeface="DM Sans"/>
              <a:cs typeface="DM Sans"/>
              <a:sym typeface="DM Sans"/>
            </a:endParaRPr>
          </a:p>
          <a:p>
            <a:pPr algn="l">
              <a:lnSpc>
                <a:spcPts val="3863"/>
              </a:lnSpc>
            </a:pPr>
            <a:endParaRPr lang="en-US" sz="2799" spc="274">
              <a:solidFill>
                <a:srgbClr val="231F20"/>
              </a:solidFill>
              <a:latin typeface="DM Sans"/>
              <a:ea typeface="DM Sans"/>
              <a:cs typeface="DM Sans"/>
              <a:sym typeface="DM Sans"/>
            </a:endParaRPr>
          </a:p>
          <a:p>
            <a:pPr algn="l">
              <a:lnSpc>
                <a:spcPts val="3863"/>
              </a:lnSpc>
            </a:pPr>
            <a:r>
              <a:rPr lang="en-US" sz="2799" spc="274">
                <a:solidFill>
                  <a:srgbClr val="231F20"/>
                </a:solidFill>
                <a:latin typeface="DM Sans"/>
                <a:ea typeface="DM Sans"/>
                <a:cs typeface="DM Sans"/>
                <a:sym typeface="DM Sans"/>
              </a:rPr>
              <a:t>  3. Join tables on Power-BI.</a:t>
            </a:r>
          </a:p>
          <a:p>
            <a:pPr algn="l">
              <a:lnSpc>
                <a:spcPts val="3863"/>
              </a:lnSpc>
            </a:pPr>
            <a:r>
              <a:rPr lang="en-US" sz="2799" spc="274">
                <a:solidFill>
                  <a:srgbClr val="231F20"/>
                </a:solidFill>
                <a:latin typeface="DM Sans"/>
                <a:ea typeface="DM Sans"/>
                <a:cs typeface="DM Sans"/>
                <a:sym typeface="DM Sans"/>
              </a:rPr>
              <a:t>  4. Main dashboard.</a:t>
            </a:r>
          </a:p>
          <a:p>
            <a:pPr algn="l">
              <a:lnSpc>
                <a:spcPts val="3863"/>
              </a:lnSpc>
              <a:spcBef>
                <a:spcPct val="0"/>
              </a:spcBef>
            </a:pPr>
            <a:endParaRPr lang="en-US" sz="2799" spc="274">
              <a:solidFill>
                <a:srgbClr val="231F20"/>
              </a:solidFill>
              <a:latin typeface="DM Sans"/>
              <a:ea typeface="DM Sans"/>
              <a:cs typeface="DM Sans"/>
              <a:sym typeface="DM Sans"/>
            </a:endParaRPr>
          </a:p>
        </p:txBody>
      </p:sp>
      <p:sp>
        <p:nvSpPr>
          <p:cNvPr id="17" name="TextBox 17"/>
          <p:cNvSpPr txBox="1"/>
          <p:nvPr/>
        </p:nvSpPr>
        <p:spPr>
          <a:xfrm>
            <a:off x="2142191" y="926705"/>
            <a:ext cx="8155254" cy="1350644"/>
          </a:xfrm>
          <a:prstGeom prst="rect">
            <a:avLst/>
          </a:prstGeom>
        </p:spPr>
        <p:txBody>
          <a:bodyPr lIns="0" tIns="0" rIns="0" bIns="0" rtlCol="0" anchor="t">
            <a:spAutoFit/>
          </a:bodyPr>
          <a:lstStyle/>
          <a:p>
            <a:pPr algn="l">
              <a:lnSpc>
                <a:spcPts val="11040"/>
              </a:lnSpc>
            </a:pPr>
            <a:r>
              <a:rPr lang="en-US" sz="8000" b="1" spc="784">
                <a:solidFill>
                  <a:srgbClr val="231F20"/>
                </a:solidFill>
                <a:latin typeface="Oswald Bold"/>
                <a:ea typeface="Oswald Bold"/>
                <a:cs typeface="Oswald Bold"/>
                <a:sym typeface="Oswald Bold"/>
              </a:rPr>
              <a:t>DATA CLEANING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863540" y="1617713"/>
            <a:ext cx="12560920" cy="7051574"/>
          </a:xfrm>
          <a:custGeom>
            <a:avLst/>
            <a:gdLst/>
            <a:ahLst/>
            <a:cxnLst/>
            <a:rect l="l" t="t" r="r" b="b"/>
            <a:pathLst>
              <a:path w="12560920" h="7051574">
                <a:moveTo>
                  <a:pt x="0" y="0"/>
                </a:moveTo>
                <a:lnTo>
                  <a:pt x="12560920" y="0"/>
                </a:lnTo>
                <a:lnTo>
                  <a:pt x="12560920" y="7051574"/>
                </a:lnTo>
                <a:lnTo>
                  <a:pt x="0" y="7051574"/>
                </a:lnTo>
                <a:lnTo>
                  <a:pt x="0" y="0"/>
                </a:lnTo>
                <a:close/>
              </a:path>
            </a:pathLst>
          </a:custGeom>
          <a:blipFill>
            <a:blip r:embed="rId5"/>
            <a:stretch>
              <a:fillRect/>
            </a:stretch>
          </a:blipFill>
        </p:spPr>
      </p:sp>
      <p:sp>
        <p:nvSpPr>
          <p:cNvPr id="6" name="Freeform 6"/>
          <p:cNvSpPr/>
          <p:nvPr/>
        </p:nvSpPr>
        <p:spPr>
          <a:xfrm>
            <a:off x="0" y="0"/>
            <a:ext cx="18288000" cy="10266700"/>
          </a:xfrm>
          <a:custGeom>
            <a:avLst/>
            <a:gdLst/>
            <a:ahLst/>
            <a:cxnLst/>
            <a:rect l="l" t="t" r="r" b="b"/>
            <a:pathLst>
              <a:path w="18288000" h="10266700">
                <a:moveTo>
                  <a:pt x="0" y="0"/>
                </a:moveTo>
                <a:lnTo>
                  <a:pt x="18288000" y="0"/>
                </a:lnTo>
                <a:lnTo>
                  <a:pt x="18288000" y="10266700"/>
                </a:lnTo>
                <a:lnTo>
                  <a:pt x="0" y="10266700"/>
                </a:lnTo>
                <a:lnTo>
                  <a:pt x="0" y="0"/>
                </a:lnTo>
                <a:close/>
              </a:path>
            </a:pathLst>
          </a:custGeom>
          <a:blipFill>
            <a:blip r:embed="rId5"/>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1973934"/>
            <a:chOff x="0" y="0"/>
            <a:chExt cx="4816593" cy="519884"/>
          </a:xfrm>
        </p:grpSpPr>
        <p:sp>
          <p:nvSpPr>
            <p:cNvPr id="4" name="Freeform 4"/>
            <p:cNvSpPr/>
            <p:nvPr/>
          </p:nvSpPr>
          <p:spPr>
            <a:xfrm>
              <a:off x="0" y="0"/>
              <a:ext cx="4816592" cy="519884"/>
            </a:xfrm>
            <a:custGeom>
              <a:avLst/>
              <a:gdLst/>
              <a:ahLst/>
              <a:cxnLst/>
              <a:rect l="l" t="t" r="r" b="b"/>
              <a:pathLst>
                <a:path w="4816592" h="519884">
                  <a:moveTo>
                    <a:pt x="0" y="0"/>
                  </a:moveTo>
                  <a:lnTo>
                    <a:pt x="4816592" y="0"/>
                  </a:lnTo>
                  <a:lnTo>
                    <a:pt x="4816592" y="519884"/>
                  </a:lnTo>
                  <a:lnTo>
                    <a:pt x="0" y="519884"/>
                  </a:lnTo>
                  <a:close/>
                </a:path>
              </a:pathLst>
            </a:custGeom>
            <a:solidFill>
              <a:srgbClr val="1A1A1A"/>
            </a:solidFill>
          </p:spPr>
        </p:sp>
        <p:sp>
          <p:nvSpPr>
            <p:cNvPr id="5" name="TextBox 5"/>
            <p:cNvSpPr txBox="1"/>
            <p:nvPr/>
          </p:nvSpPr>
          <p:spPr>
            <a:xfrm>
              <a:off x="0" y="-19050"/>
              <a:ext cx="4816593" cy="5389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52014" y="3169413"/>
            <a:ext cx="6682919" cy="3948174"/>
          </a:xfrm>
          <a:custGeom>
            <a:avLst/>
            <a:gdLst/>
            <a:ahLst/>
            <a:cxnLst/>
            <a:rect l="l" t="t" r="r" b="b"/>
            <a:pathLst>
              <a:path w="6682919" h="3948174">
                <a:moveTo>
                  <a:pt x="0" y="0"/>
                </a:moveTo>
                <a:lnTo>
                  <a:pt x="6682919" y="0"/>
                </a:lnTo>
                <a:lnTo>
                  <a:pt x="6682919" y="3948174"/>
                </a:lnTo>
                <a:lnTo>
                  <a:pt x="0" y="3948174"/>
                </a:lnTo>
                <a:lnTo>
                  <a:pt x="0" y="0"/>
                </a:lnTo>
                <a:close/>
              </a:path>
            </a:pathLst>
          </a:custGeom>
          <a:blipFill>
            <a:blip r:embed="rId5"/>
            <a:stretch>
              <a:fillRect/>
            </a:stretch>
          </a:blipFill>
        </p:spPr>
      </p:sp>
      <p:sp>
        <p:nvSpPr>
          <p:cNvPr id="9" name="Freeform 9"/>
          <p:cNvSpPr/>
          <p:nvPr/>
        </p:nvSpPr>
        <p:spPr>
          <a:xfrm>
            <a:off x="9201065" y="2076857"/>
            <a:ext cx="8499913" cy="8210143"/>
          </a:xfrm>
          <a:custGeom>
            <a:avLst/>
            <a:gdLst/>
            <a:ahLst/>
            <a:cxnLst/>
            <a:rect l="l" t="t" r="r" b="b"/>
            <a:pathLst>
              <a:path w="8499913" h="8210143">
                <a:moveTo>
                  <a:pt x="0" y="0"/>
                </a:moveTo>
                <a:lnTo>
                  <a:pt x="8499913" y="0"/>
                </a:lnTo>
                <a:lnTo>
                  <a:pt x="8499913" y="8210143"/>
                </a:lnTo>
                <a:lnTo>
                  <a:pt x="0" y="8210143"/>
                </a:lnTo>
                <a:lnTo>
                  <a:pt x="0" y="0"/>
                </a:lnTo>
                <a:close/>
              </a:path>
            </a:pathLst>
          </a:custGeom>
          <a:blipFill>
            <a:blip r:embed="rId6"/>
            <a:stretch>
              <a:fillRect/>
            </a:stretch>
          </a:blipFill>
        </p:spPr>
      </p:sp>
      <p:sp>
        <p:nvSpPr>
          <p:cNvPr id="10" name="TextBox 10"/>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1973934"/>
            <a:chOff x="0" y="0"/>
            <a:chExt cx="4816593" cy="519884"/>
          </a:xfrm>
        </p:grpSpPr>
        <p:sp>
          <p:nvSpPr>
            <p:cNvPr id="4" name="Freeform 4"/>
            <p:cNvSpPr/>
            <p:nvPr/>
          </p:nvSpPr>
          <p:spPr>
            <a:xfrm>
              <a:off x="0" y="0"/>
              <a:ext cx="4816592" cy="519884"/>
            </a:xfrm>
            <a:custGeom>
              <a:avLst/>
              <a:gdLst/>
              <a:ahLst/>
              <a:cxnLst/>
              <a:rect l="l" t="t" r="r" b="b"/>
              <a:pathLst>
                <a:path w="4816592" h="519884">
                  <a:moveTo>
                    <a:pt x="0" y="0"/>
                  </a:moveTo>
                  <a:lnTo>
                    <a:pt x="4816592" y="0"/>
                  </a:lnTo>
                  <a:lnTo>
                    <a:pt x="4816592" y="519884"/>
                  </a:lnTo>
                  <a:lnTo>
                    <a:pt x="0" y="519884"/>
                  </a:lnTo>
                  <a:close/>
                </a:path>
              </a:pathLst>
            </a:custGeom>
            <a:solidFill>
              <a:srgbClr val="1A1A1A"/>
            </a:solidFill>
          </p:spPr>
        </p:sp>
        <p:sp>
          <p:nvSpPr>
            <p:cNvPr id="5" name="TextBox 5"/>
            <p:cNvSpPr txBox="1"/>
            <p:nvPr/>
          </p:nvSpPr>
          <p:spPr>
            <a:xfrm>
              <a:off x="0" y="-19050"/>
              <a:ext cx="4816593" cy="5389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672976" y="3635743"/>
            <a:ext cx="8471024" cy="4388771"/>
          </a:xfrm>
          <a:custGeom>
            <a:avLst/>
            <a:gdLst/>
            <a:ahLst/>
            <a:cxnLst/>
            <a:rect l="l" t="t" r="r" b="b"/>
            <a:pathLst>
              <a:path w="8471024" h="4388771">
                <a:moveTo>
                  <a:pt x="0" y="0"/>
                </a:moveTo>
                <a:lnTo>
                  <a:pt x="8471024" y="0"/>
                </a:lnTo>
                <a:lnTo>
                  <a:pt x="8471024" y="4388770"/>
                </a:lnTo>
                <a:lnTo>
                  <a:pt x="0" y="4388770"/>
                </a:lnTo>
                <a:lnTo>
                  <a:pt x="0" y="0"/>
                </a:lnTo>
                <a:close/>
              </a:path>
            </a:pathLst>
          </a:custGeom>
          <a:blipFill>
            <a:blip r:embed="rId5"/>
            <a:stretch>
              <a:fillRect/>
            </a:stretch>
          </a:blipFill>
        </p:spPr>
      </p:sp>
      <p:sp>
        <p:nvSpPr>
          <p:cNvPr id="9" name="Freeform 9"/>
          <p:cNvSpPr/>
          <p:nvPr/>
        </p:nvSpPr>
        <p:spPr>
          <a:xfrm>
            <a:off x="10314820" y="3635743"/>
            <a:ext cx="6944480" cy="4388771"/>
          </a:xfrm>
          <a:custGeom>
            <a:avLst/>
            <a:gdLst/>
            <a:ahLst/>
            <a:cxnLst/>
            <a:rect l="l" t="t" r="r" b="b"/>
            <a:pathLst>
              <a:path w="6944480" h="4388771">
                <a:moveTo>
                  <a:pt x="0" y="0"/>
                </a:moveTo>
                <a:lnTo>
                  <a:pt x="6944480" y="0"/>
                </a:lnTo>
                <a:lnTo>
                  <a:pt x="6944480" y="4388770"/>
                </a:lnTo>
                <a:lnTo>
                  <a:pt x="0" y="4388770"/>
                </a:lnTo>
                <a:lnTo>
                  <a:pt x="0" y="0"/>
                </a:lnTo>
                <a:close/>
              </a:path>
            </a:pathLst>
          </a:custGeom>
          <a:blipFill>
            <a:blip r:embed="rId6"/>
            <a:stretch>
              <a:fillRect/>
            </a:stretch>
          </a:blipFill>
        </p:spPr>
      </p:sp>
      <p:sp>
        <p:nvSpPr>
          <p:cNvPr id="10" name="TextBox 10"/>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1973934"/>
            <a:chOff x="0" y="0"/>
            <a:chExt cx="4816593" cy="519884"/>
          </a:xfrm>
        </p:grpSpPr>
        <p:sp>
          <p:nvSpPr>
            <p:cNvPr id="4" name="Freeform 4"/>
            <p:cNvSpPr/>
            <p:nvPr/>
          </p:nvSpPr>
          <p:spPr>
            <a:xfrm>
              <a:off x="0" y="0"/>
              <a:ext cx="4816592" cy="519884"/>
            </a:xfrm>
            <a:custGeom>
              <a:avLst/>
              <a:gdLst/>
              <a:ahLst/>
              <a:cxnLst/>
              <a:rect l="l" t="t" r="r" b="b"/>
              <a:pathLst>
                <a:path w="4816592" h="519884">
                  <a:moveTo>
                    <a:pt x="0" y="0"/>
                  </a:moveTo>
                  <a:lnTo>
                    <a:pt x="4816592" y="0"/>
                  </a:lnTo>
                  <a:lnTo>
                    <a:pt x="4816592" y="519884"/>
                  </a:lnTo>
                  <a:lnTo>
                    <a:pt x="0" y="519884"/>
                  </a:lnTo>
                  <a:close/>
                </a:path>
              </a:pathLst>
            </a:custGeom>
            <a:solidFill>
              <a:srgbClr val="1A1A1A"/>
            </a:solidFill>
          </p:spPr>
        </p:sp>
        <p:sp>
          <p:nvSpPr>
            <p:cNvPr id="5" name="TextBox 5"/>
            <p:cNvSpPr txBox="1"/>
            <p:nvPr/>
          </p:nvSpPr>
          <p:spPr>
            <a:xfrm>
              <a:off x="0" y="-19050"/>
              <a:ext cx="4816593" cy="5389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65479" y="2676008"/>
            <a:ext cx="15157041" cy="6877507"/>
          </a:xfrm>
          <a:custGeom>
            <a:avLst/>
            <a:gdLst/>
            <a:ahLst/>
            <a:cxnLst/>
            <a:rect l="l" t="t" r="r" b="b"/>
            <a:pathLst>
              <a:path w="15157041" h="6877507">
                <a:moveTo>
                  <a:pt x="0" y="0"/>
                </a:moveTo>
                <a:lnTo>
                  <a:pt x="15157042" y="0"/>
                </a:lnTo>
                <a:lnTo>
                  <a:pt x="15157042" y="6877507"/>
                </a:lnTo>
                <a:lnTo>
                  <a:pt x="0" y="6877507"/>
                </a:lnTo>
                <a:lnTo>
                  <a:pt x="0" y="0"/>
                </a:lnTo>
                <a:close/>
              </a:path>
            </a:pathLst>
          </a:custGeom>
          <a:blipFill>
            <a:blip r:embed="rId5"/>
            <a:stretch>
              <a:fillRect/>
            </a:stretch>
          </a:blipFill>
        </p:spPr>
      </p:sp>
      <p:sp>
        <p:nvSpPr>
          <p:cNvPr id="9" name="TextBox 9"/>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1973934"/>
            <a:chOff x="0" y="0"/>
            <a:chExt cx="4816593" cy="519884"/>
          </a:xfrm>
        </p:grpSpPr>
        <p:sp>
          <p:nvSpPr>
            <p:cNvPr id="4" name="Freeform 4"/>
            <p:cNvSpPr/>
            <p:nvPr/>
          </p:nvSpPr>
          <p:spPr>
            <a:xfrm>
              <a:off x="0" y="0"/>
              <a:ext cx="4816592" cy="519884"/>
            </a:xfrm>
            <a:custGeom>
              <a:avLst/>
              <a:gdLst/>
              <a:ahLst/>
              <a:cxnLst/>
              <a:rect l="l" t="t" r="r" b="b"/>
              <a:pathLst>
                <a:path w="4816592" h="519884">
                  <a:moveTo>
                    <a:pt x="0" y="0"/>
                  </a:moveTo>
                  <a:lnTo>
                    <a:pt x="4816592" y="0"/>
                  </a:lnTo>
                  <a:lnTo>
                    <a:pt x="4816592" y="519884"/>
                  </a:lnTo>
                  <a:lnTo>
                    <a:pt x="0" y="519884"/>
                  </a:lnTo>
                  <a:close/>
                </a:path>
              </a:pathLst>
            </a:custGeom>
            <a:solidFill>
              <a:srgbClr val="1A1A1A"/>
            </a:solidFill>
          </p:spPr>
        </p:sp>
        <p:sp>
          <p:nvSpPr>
            <p:cNvPr id="5" name="TextBox 5"/>
            <p:cNvSpPr txBox="1"/>
            <p:nvPr/>
          </p:nvSpPr>
          <p:spPr>
            <a:xfrm>
              <a:off x="0" y="-19050"/>
              <a:ext cx="4816593" cy="5389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4699473" y="4045906"/>
            <a:ext cx="6506162" cy="6089693"/>
          </a:xfrm>
          <a:custGeom>
            <a:avLst/>
            <a:gdLst/>
            <a:ahLst/>
            <a:cxnLst/>
            <a:rect l="l" t="t" r="r" b="b"/>
            <a:pathLst>
              <a:path w="6506162" h="6089693">
                <a:moveTo>
                  <a:pt x="0" y="0"/>
                </a:moveTo>
                <a:lnTo>
                  <a:pt x="6506162" y="0"/>
                </a:lnTo>
                <a:lnTo>
                  <a:pt x="6506162" y="6089693"/>
                </a:lnTo>
                <a:lnTo>
                  <a:pt x="0" y="6089693"/>
                </a:lnTo>
                <a:lnTo>
                  <a:pt x="0" y="0"/>
                </a:lnTo>
                <a:close/>
              </a:path>
            </a:pathLst>
          </a:custGeom>
          <a:blipFill>
            <a:blip r:embed="rId5"/>
            <a:stretch>
              <a:fillRect/>
            </a:stretch>
          </a:blipFill>
        </p:spPr>
      </p:sp>
      <p:sp>
        <p:nvSpPr>
          <p:cNvPr id="9" name="Freeform 9"/>
          <p:cNvSpPr/>
          <p:nvPr/>
        </p:nvSpPr>
        <p:spPr>
          <a:xfrm>
            <a:off x="11441566" y="4074086"/>
            <a:ext cx="6654488" cy="6061514"/>
          </a:xfrm>
          <a:custGeom>
            <a:avLst/>
            <a:gdLst/>
            <a:ahLst/>
            <a:cxnLst/>
            <a:rect l="l" t="t" r="r" b="b"/>
            <a:pathLst>
              <a:path w="6654488" h="6061514">
                <a:moveTo>
                  <a:pt x="0" y="0"/>
                </a:moveTo>
                <a:lnTo>
                  <a:pt x="6654488" y="0"/>
                </a:lnTo>
                <a:lnTo>
                  <a:pt x="6654488" y="6061513"/>
                </a:lnTo>
                <a:lnTo>
                  <a:pt x="0" y="6061513"/>
                </a:lnTo>
                <a:lnTo>
                  <a:pt x="0" y="0"/>
                </a:lnTo>
                <a:close/>
              </a:path>
            </a:pathLst>
          </a:custGeom>
          <a:blipFill>
            <a:blip r:embed="rId6"/>
            <a:stretch>
              <a:fillRect/>
            </a:stretch>
          </a:blipFill>
        </p:spPr>
      </p:sp>
      <p:sp>
        <p:nvSpPr>
          <p:cNvPr id="10" name="Freeform 10"/>
          <p:cNvSpPr/>
          <p:nvPr/>
        </p:nvSpPr>
        <p:spPr>
          <a:xfrm>
            <a:off x="181909" y="2174838"/>
            <a:ext cx="4281633" cy="3488384"/>
          </a:xfrm>
          <a:custGeom>
            <a:avLst/>
            <a:gdLst/>
            <a:ahLst/>
            <a:cxnLst/>
            <a:rect l="l" t="t" r="r" b="b"/>
            <a:pathLst>
              <a:path w="4281633" h="3488384">
                <a:moveTo>
                  <a:pt x="0" y="0"/>
                </a:moveTo>
                <a:lnTo>
                  <a:pt x="4281633" y="0"/>
                </a:lnTo>
                <a:lnTo>
                  <a:pt x="4281633" y="3488383"/>
                </a:lnTo>
                <a:lnTo>
                  <a:pt x="0" y="3488383"/>
                </a:lnTo>
                <a:lnTo>
                  <a:pt x="0" y="0"/>
                </a:lnTo>
                <a:close/>
              </a:path>
            </a:pathLst>
          </a:custGeom>
          <a:blipFill>
            <a:blip r:embed="rId7"/>
            <a:stretch>
              <a:fillRect/>
            </a:stretch>
          </a:blipFill>
        </p:spPr>
      </p:sp>
      <p:sp>
        <p:nvSpPr>
          <p:cNvPr id="11" name="TextBox 11"/>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1973934"/>
            <a:chOff x="0" y="0"/>
            <a:chExt cx="4816593" cy="519884"/>
          </a:xfrm>
        </p:grpSpPr>
        <p:sp>
          <p:nvSpPr>
            <p:cNvPr id="4" name="Freeform 4"/>
            <p:cNvSpPr/>
            <p:nvPr/>
          </p:nvSpPr>
          <p:spPr>
            <a:xfrm>
              <a:off x="0" y="0"/>
              <a:ext cx="4816592" cy="519884"/>
            </a:xfrm>
            <a:custGeom>
              <a:avLst/>
              <a:gdLst/>
              <a:ahLst/>
              <a:cxnLst/>
              <a:rect l="l" t="t" r="r" b="b"/>
              <a:pathLst>
                <a:path w="4816592" h="519884">
                  <a:moveTo>
                    <a:pt x="0" y="0"/>
                  </a:moveTo>
                  <a:lnTo>
                    <a:pt x="4816592" y="0"/>
                  </a:lnTo>
                  <a:lnTo>
                    <a:pt x="4816592" y="519884"/>
                  </a:lnTo>
                  <a:lnTo>
                    <a:pt x="0" y="519884"/>
                  </a:lnTo>
                  <a:close/>
                </a:path>
              </a:pathLst>
            </a:custGeom>
            <a:solidFill>
              <a:srgbClr val="1A1A1A"/>
            </a:solidFill>
          </p:spPr>
        </p:sp>
        <p:sp>
          <p:nvSpPr>
            <p:cNvPr id="5" name="TextBox 5"/>
            <p:cNvSpPr txBox="1"/>
            <p:nvPr/>
          </p:nvSpPr>
          <p:spPr>
            <a:xfrm>
              <a:off x="0" y="-19050"/>
              <a:ext cx="4816593" cy="53893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194395" y="3621785"/>
            <a:ext cx="14535057" cy="4633050"/>
          </a:xfrm>
          <a:custGeom>
            <a:avLst/>
            <a:gdLst/>
            <a:ahLst/>
            <a:cxnLst/>
            <a:rect l="l" t="t" r="r" b="b"/>
            <a:pathLst>
              <a:path w="14535057" h="4633050">
                <a:moveTo>
                  <a:pt x="0" y="0"/>
                </a:moveTo>
                <a:lnTo>
                  <a:pt x="14535058" y="0"/>
                </a:lnTo>
                <a:lnTo>
                  <a:pt x="14535058" y="4633049"/>
                </a:lnTo>
                <a:lnTo>
                  <a:pt x="0" y="4633049"/>
                </a:lnTo>
                <a:lnTo>
                  <a:pt x="0" y="0"/>
                </a:lnTo>
                <a:close/>
              </a:path>
            </a:pathLst>
          </a:custGeom>
          <a:blipFill>
            <a:blip r:embed="rId5"/>
            <a:stretch>
              <a:fillRect/>
            </a:stretch>
          </a:blipFill>
        </p:spPr>
      </p:sp>
      <p:sp>
        <p:nvSpPr>
          <p:cNvPr id="9" name="TextBox 9"/>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Words>
  <Application>Microsoft Office PowerPoint</Application>
  <PresentationFormat>Custom</PresentationFormat>
  <Paragraphs>34</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DM Sans Bold</vt:lpstr>
      <vt:lpstr>DM Sans</vt:lpstr>
      <vt:lpstr>Oswald Bold</vt:lpstr>
      <vt:lpstr>Montserrat Classic Bold</vt:lpstr>
      <vt:lpstr>Calibri</vt:lpstr>
      <vt:lpstr>Arial</vt:lpstr>
      <vt:lpstr>DM Sans Italics</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crack the case</dc:title>
  <cp:lastModifiedBy>siddhi260431@outlook.com</cp:lastModifiedBy>
  <cp:revision>2</cp:revision>
  <dcterms:created xsi:type="dcterms:W3CDTF">2006-08-16T00:00:00Z</dcterms:created>
  <dcterms:modified xsi:type="dcterms:W3CDTF">2024-12-01T13:12:34Z</dcterms:modified>
  <dc:identifier>DAGWToJSeoI</dc:identifier>
</cp:coreProperties>
</file>